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314" r:id="rId3"/>
    <p:sldId id="257" r:id="rId4"/>
    <p:sldId id="311" r:id="rId5"/>
    <p:sldId id="312" r:id="rId6"/>
    <p:sldId id="325" r:id="rId7"/>
    <p:sldId id="334" r:id="rId8"/>
    <p:sldId id="336" r:id="rId9"/>
    <p:sldId id="338" r:id="rId10"/>
    <p:sldId id="337" r:id="rId11"/>
    <p:sldId id="326" r:id="rId12"/>
    <p:sldId id="260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g9ZFxlqUIHDBKSd+qdLH3tce+/h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/>
    <p:restoredTop sz="94697"/>
  </p:normalViewPr>
  <p:slideViewPr>
    <p:cSldViewPr snapToGrid="0" snapToObjects="1">
      <p:cViewPr varScale="1">
        <p:scale>
          <a:sx n="85" d="100"/>
          <a:sy n="85" d="100"/>
        </p:scale>
        <p:origin x="13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5b707903df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5b707903df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41632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0"/>
          <p:cNvSpPr txBox="1">
            <a:spLocks noGrp="1"/>
          </p:cNvSpPr>
          <p:nvPr>
            <p:ph type="ctrTitle"/>
          </p:nvPr>
        </p:nvSpPr>
        <p:spPr>
          <a:xfrm>
            <a:off x="442176" y="457649"/>
            <a:ext cx="7645757" cy="1384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ubTitle" idx="1"/>
          </p:nvPr>
        </p:nvSpPr>
        <p:spPr>
          <a:xfrm>
            <a:off x="442176" y="1966421"/>
            <a:ext cx="7645757" cy="1452920"/>
          </a:xfrm>
          <a:prstGeom prst="rect">
            <a:avLst/>
          </a:prstGeom>
          <a:solidFill>
            <a:srgbClr val="F2F2F2">
              <a:alpha val="42745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5" name="Google Shape;15;p10"/>
          <p:cNvCxnSpPr/>
          <p:nvPr/>
        </p:nvCxnSpPr>
        <p:spPr>
          <a:xfrm>
            <a:off x="442176" y="1841679"/>
            <a:ext cx="7645757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1"/>
          <p:cNvSpPr txBox="1">
            <a:spLocks noGrp="1"/>
          </p:cNvSpPr>
          <p:nvPr>
            <p:ph type="title"/>
          </p:nvPr>
        </p:nvSpPr>
        <p:spPr>
          <a:xfrm>
            <a:off x="394855" y="365125"/>
            <a:ext cx="10958945" cy="138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11"/>
          <p:cNvSpPr txBox="1">
            <a:spLocks noGrp="1"/>
          </p:cNvSpPr>
          <p:nvPr>
            <p:ph type="body" idx="1"/>
          </p:nvPr>
        </p:nvSpPr>
        <p:spPr>
          <a:xfrm>
            <a:off x="394854" y="1835456"/>
            <a:ext cx="1095894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al 2">
  <p:cSld name="General 2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>
            <a:spLocks noGrp="1"/>
          </p:cNvSpPr>
          <p:nvPr>
            <p:ph type="pic" idx="2"/>
          </p:nvPr>
        </p:nvSpPr>
        <p:spPr>
          <a:xfrm>
            <a:off x="8538694" y="149783"/>
            <a:ext cx="3432287" cy="2870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16"/>
          <p:cNvSpPr>
            <a:spLocks noGrp="1"/>
          </p:cNvSpPr>
          <p:nvPr>
            <p:ph type="pic" idx="3"/>
          </p:nvPr>
        </p:nvSpPr>
        <p:spPr>
          <a:xfrm>
            <a:off x="8538694" y="3161293"/>
            <a:ext cx="3432287" cy="2647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body" idx="1"/>
          </p:nvPr>
        </p:nvSpPr>
        <p:spPr>
          <a:xfrm>
            <a:off x="142745" y="149782"/>
            <a:ext cx="8267161" cy="628321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Final slide">
  <p:cSld name="1_Final slide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8"/>
          <p:cNvSpPr/>
          <p:nvPr/>
        </p:nvSpPr>
        <p:spPr>
          <a:xfrm>
            <a:off x="122656" y="103033"/>
            <a:ext cx="7895389" cy="2318199"/>
          </a:xfrm>
          <a:prstGeom prst="rect">
            <a:avLst/>
          </a:prstGeom>
          <a:solidFill>
            <a:schemeClr val="lt2">
              <a:alpha val="15686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8"/>
          <p:cNvSpPr/>
          <p:nvPr/>
        </p:nvSpPr>
        <p:spPr>
          <a:xfrm>
            <a:off x="122654" y="2482998"/>
            <a:ext cx="2742767" cy="3944933"/>
          </a:xfrm>
          <a:prstGeom prst="rect">
            <a:avLst/>
          </a:prstGeom>
          <a:solidFill>
            <a:schemeClr val="accent1">
              <a:alpha val="15686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2222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i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18"/>
          <p:cNvSpPr txBox="1"/>
          <p:nvPr/>
        </p:nvSpPr>
        <p:spPr>
          <a:xfrm>
            <a:off x="117625" y="889357"/>
            <a:ext cx="790042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Graphics</a:t>
            </a:r>
            <a:endParaRPr/>
          </a:p>
        </p:txBody>
      </p:sp>
      <p:pic>
        <p:nvPicPr>
          <p:cNvPr id="51" name="Google Shape;51;p18"/>
          <p:cNvPicPr preferRelativeResize="0"/>
          <p:nvPr/>
        </p:nvPicPr>
        <p:blipFill rotWithShape="1">
          <a:blip r:embed="rId2">
            <a:alphaModFix/>
          </a:blip>
          <a:srcRect l="18396" t="22949" r="70802" b="66249"/>
          <a:stretch/>
        </p:blipFill>
        <p:spPr>
          <a:xfrm>
            <a:off x="508646" y="5335718"/>
            <a:ext cx="764327" cy="764327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52" name="Google Shape;52;p18"/>
          <p:cNvPicPr preferRelativeResize="0"/>
          <p:nvPr/>
        </p:nvPicPr>
        <p:blipFill rotWithShape="1">
          <a:blip r:embed="rId2">
            <a:alphaModFix/>
          </a:blip>
          <a:srcRect l="31485" t="22949" r="57712" b="66249"/>
          <a:stretch/>
        </p:blipFill>
        <p:spPr>
          <a:xfrm>
            <a:off x="1854541" y="5335718"/>
            <a:ext cx="764327" cy="764327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53" name="Google Shape;53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0580" y="4134893"/>
            <a:ext cx="819915" cy="819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0580" y="2947885"/>
            <a:ext cx="782392" cy="806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566619" y="2877119"/>
            <a:ext cx="1189064" cy="1105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40948" y="4284711"/>
            <a:ext cx="840405" cy="707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244633" y="2877119"/>
            <a:ext cx="816379" cy="83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186136" y="4242793"/>
            <a:ext cx="1076038" cy="698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953453" y="2811312"/>
            <a:ext cx="1104900" cy="104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8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002376" y="5098925"/>
            <a:ext cx="1371600" cy="120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8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4373976" y="3994025"/>
            <a:ext cx="1244600" cy="110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8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4440222" y="2724721"/>
            <a:ext cx="1270000" cy="118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8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5786175" y="4134893"/>
            <a:ext cx="157480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gif"/><Relationship Id="rId5" Type="http://schemas.openxmlformats.org/officeDocument/2006/relationships/theme" Target="../theme/theme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/>
        </p:nvSpPr>
        <p:spPr>
          <a:xfrm>
            <a:off x="436832" y="6529205"/>
            <a:ext cx="8753583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This project is funded from the EU Horizon 2020 Research and Innovation Programme (2014-2020) under Grant Agreement No. 823782</a:t>
            </a:r>
            <a:endParaRPr sz="900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Google Shape;7;p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7440" y="6546011"/>
            <a:ext cx="319392" cy="214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8;p9"/>
          <p:cNvPicPr preferRelativeResize="0"/>
          <p:nvPr/>
        </p:nvPicPr>
        <p:blipFill rotWithShape="1">
          <a:blip r:embed="rId7">
            <a:alphaModFix/>
          </a:blip>
          <a:srcRect l="37377" t="21827" r="35941" b="44338"/>
          <a:stretch/>
        </p:blipFill>
        <p:spPr>
          <a:xfrm>
            <a:off x="11017873" y="5887048"/>
            <a:ext cx="1286627" cy="925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9;p9"/>
          <p:cNvPicPr preferRelativeResize="0"/>
          <p:nvPr/>
        </p:nvPicPr>
        <p:blipFill rotWithShape="1">
          <a:blip r:embed="rId8">
            <a:alphaModFix/>
          </a:blip>
          <a:srcRect b="21709"/>
          <a:stretch/>
        </p:blipFill>
        <p:spPr>
          <a:xfrm>
            <a:off x="9735458" y="6214087"/>
            <a:ext cx="1411207" cy="344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9"/>
          <p:cNvPicPr preferRelativeResize="0"/>
          <p:nvPr/>
        </p:nvPicPr>
        <p:blipFill rotWithShape="1">
          <a:blip r:embed="rId9">
            <a:alphaModFix/>
          </a:blip>
          <a:srcRect l="982" t="16420" r="1788" b="13683"/>
          <a:stretch/>
        </p:blipFill>
        <p:spPr>
          <a:xfrm>
            <a:off x="9741898" y="6611550"/>
            <a:ext cx="1406007" cy="81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9"/>
          <p:cNvPicPr preferRelativeResize="0"/>
          <p:nvPr/>
        </p:nvPicPr>
        <p:blipFill rotWithShape="1">
          <a:blip r:embed="rId10">
            <a:alphaModFix amt="7000"/>
          </a:blip>
          <a:srcRect l="37377" t="33818" r="43412" b="44338"/>
          <a:stretch/>
        </p:blipFill>
        <p:spPr>
          <a:xfrm>
            <a:off x="7758451" y="0"/>
            <a:ext cx="4433549" cy="2861220"/>
          </a:xfrm>
          <a:prstGeom prst="rect">
            <a:avLst/>
          </a:prstGeom>
          <a:noFill/>
          <a:ln>
            <a:noFill/>
          </a:ln>
          <a:effectLst>
            <a:outerShdw blurRad="50800" dist="76200" dir="12360000" sx="92000" sy="92000" algn="ctr" rotWithShape="0">
              <a:schemeClr val="lt2"/>
            </a:outerShdw>
          </a:effectLst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7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demo.dataverse.nl/dataverse/genera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marion.wittenberg@dans.knaw.nl" TargetMode="External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dataverse.ada.edu.au/" TargetMode="External"/><Relationship Id="rId3" Type="http://schemas.openxmlformats.org/officeDocument/2006/relationships/hyperlink" Target="https://dataverse.org/" TargetMode="External"/><Relationship Id="rId7" Type="http://schemas.openxmlformats.org/officeDocument/2006/relationships/hyperlink" Target="https://dataverse.unc.edu-/" TargetMode="External"/><Relationship Id="rId2" Type="http://schemas.openxmlformats.org/officeDocument/2006/relationships/hyperlink" Target="http://dataversecommunity.global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ataverse.harvard.edu/" TargetMode="External"/><Relationship Id="rId5" Type="http://schemas.openxmlformats.org/officeDocument/2006/relationships/hyperlink" Target="https://data.aussda.at/" TargetMode="External"/><Relationship Id="rId4" Type="http://schemas.openxmlformats.org/officeDocument/2006/relationships/hyperlink" Target="https://dataverse.nl/" TargetMode="External"/><Relationship Id="rId9" Type="http://schemas.openxmlformats.org/officeDocument/2006/relationships/hyperlink" Target="https://dataverse.scholarsportal.info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"/>
          <p:cNvSpPr txBox="1">
            <a:spLocks noGrp="1"/>
          </p:cNvSpPr>
          <p:nvPr>
            <p:ph type="ctrTitle"/>
          </p:nvPr>
        </p:nvSpPr>
        <p:spPr>
          <a:xfrm>
            <a:off x="442176" y="457649"/>
            <a:ext cx="7645757" cy="1384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GB" dirty="0"/>
              <a:t>Discussion meeting</a:t>
            </a:r>
            <a:br>
              <a:rPr lang="en-GB" dirty="0"/>
            </a:br>
            <a:endParaRPr dirty="0"/>
          </a:p>
        </p:txBody>
      </p:sp>
      <p:sp>
        <p:nvSpPr>
          <p:cNvPr id="69" name="Google Shape;69;p1"/>
          <p:cNvSpPr txBox="1">
            <a:spLocks noGrp="1"/>
          </p:cNvSpPr>
          <p:nvPr>
            <p:ph type="subTitle" idx="1"/>
          </p:nvPr>
        </p:nvSpPr>
        <p:spPr>
          <a:xfrm>
            <a:off x="442176" y="1966421"/>
            <a:ext cx="7645757" cy="1452920"/>
          </a:xfrm>
          <a:prstGeom prst="rect">
            <a:avLst/>
          </a:prstGeom>
          <a:solidFill>
            <a:srgbClr val="F2F2F2">
              <a:alpha val="42745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</a:pPr>
            <a:r>
              <a:rPr lang="en-US" dirty="0"/>
              <a:t>Requirements of DARIAH community for a </a:t>
            </a:r>
            <a:r>
              <a:rPr lang="en-US" dirty="0" err="1"/>
              <a:t>Dataverse</a:t>
            </a:r>
            <a:r>
              <a:rPr lang="en-US" dirty="0"/>
              <a:t> repository</a:t>
            </a:r>
            <a:endParaRPr dirty="0"/>
          </a:p>
        </p:txBody>
      </p:sp>
      <p:sp>
        <p:nvSpPr>
          <p:cNvPr id="70" name="Google Shape;70;p1"/>
          <p:cNvSpPr/>
          <p:nvPr/>
        </p:nvSpPr>
        <p:spPr>
          <a:xfrm>
            <a:off x="2248525" y="3474574"/>
            <a:ext cx="5839408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r"/>
            <a:r>
              <a:rPr lang="en-GB" sz="1800" dirty="0">
                <a:solidFill>
                  <a:srgbClr val="1A486F"/>
                </a:solidFill>
              </a:rPr>
              <a:t>Marion Wittenberg, KNAW/DANS</a:t>
            </a:r>
          </a:p>
          <a:p>
            <a:pPr algn="r"/>
            <a:r>
              <a:rPr lang="en-GB" sz="1800" dirty="0" err="1">
                <a:solidFill>
                  <a:srgbClr val="1A486F"/>
                </a:solidFill>
              </a:rPr>
              <a:t>Péter</a:t>
            </a:r>
            <a:r>
              <a:rPr lang="en-GB" sz="1800" dirty="0">
                <a:solidFill>
                  <a:srgbClr val="1A486F"/>
                </a:solidFill>
              </a:rPr>
              <a:t> </a:t>
            </a:r>
            <a:r>
              <a:rPr lang="en-GB" sz="1800" dirty="0" err="1">
                <a:solidFill>
                  <a:srgbClr val="1A486F"/>
                </a:solidFill>
              </a:rPr>
              <a:t>Király</a:t>
            </a:r>
            <a:r>
              <a:rPr lang="en-GB" sz="1800" dirty="0">
                <a:solidFill>
                  <a:srgbClr val="1A486F"/>
                </a:solidFill>
              </a:rPr>
              <a:t>, GDWG</a:t>
            </a:r>
          </a:p>
          <a:p>
            <a:pPr lvl="0" algn="r"/>
            <a:r>
              <a:rPr lang="en-GB" sz="1800" dirty="0">
                <a:solidFill>
                  <a:srgbClr val="1A486F"/>
                </a:solidFill>
              </a:rPr>
              <a:t>SSHOC 5.2</a:t>
            </a:r>
            <a:endParaRPr sz="1800" dirty="0"/>
          </a:p>
        </p:txBody>
      </p:sp>
      <p:sp>
        <p:nvSpPr>
          <p:cNvPr id="71" name="Google Shape;71;p1"/>
          <p:cNvSpPr/>
          <p:nvPr/>
        </p:nvSpPr>
        <p:spPr>
          <a:xfrm>
            <a:off x="4011462" y="4779161"/>
            <a:ext cx="4169076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r"/>
            <a:r>
              <a:rPr lang="en-GB" sz="1800" b="1" dirty="0">
                <a:solidFill>
                  <a:srgbClr val="D4720E"/>
                </a:solidFill>
                <a:latin typeface="Arial"/>
                <a:ea typeface="Arial"/>
                <a:cs typeface="Arial"/>
                <a:sym typeface="Arial"/>
              </a:rPr>
              <a:t>SSHOC webinar</a:t>
            </a:r>
            <a:br>
              <a:rPr lang="nl-NL" sz="1800" dirty="0"/>
            </a:br>
            <a:r>
              <a:rPr lang="nl-NL" sz="1800" dirty="0"/>
              <a:t> </a:t>
            </a:r>
            <a:r>
              <a:rPr lang="en-GB" dirty="0">
                <a:solidFill>
                  <a:srgbClr val="4190D2">
                    <a:lumMod val="50000"/>
                  </a:srgb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Monday, September 28, 2020, </a:t>
            </a:r>
          </a:p>
          <a:p>
            <a:pPr algn="r"/>
            <a:r>
              <a:rPr lang="en-GB" dirty="0">
                <a:solidFill>
                  <a:srgbClr val="4190D2">
                    <a:lumMod val="50000"/>
                  </a:srgb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11.00 -12.30 CEST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dirty="0">
                <a:solidFill>
                  <a:srgbClr val="1A486F"/>
                </a:solidFill>
                <a:latin typeface="Arial"/>
                <a:ea typeface="Arial"/>
                <a:cs typeface="Arial"/>
                <a:sym typeface="Arial"/>
              </a:rPr>
              <a:t>Online</a:t>
            </a:r>
            <a:endParaRPr dirty="0"/>
          </a:p>
        </p:txBody>
      </p:sp>
      <p:pic>
        <p:nvPicPr>
          <p:cNvPr id="72" name="Google Shape;72;p1" descr="A drawing of a fac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7943" y="6133337"/>
            <a:ext cx="1021588" cy="3511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D204E4-D398-0643-839D-B3D9C0129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3CF0375-8C09-354E-BE24-08E09CE206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" indent="0" algn="ctr">
              <a:buNone/>
            </a:pPr>
            <a:endParaRPr lang="nl-NL" dirty="0"/>
          </a:p>
          <a:p>
            <a:pPr marL="50800" indent="0" algn="ctr">
              <a:buNone/>
            </a:pPr>
            <a:endParaRPr lang="nl-NL" dirty="0"/>
          </a:p>
          <a:p>
            <a:pPr marL="50800" indent="0" algn="ctr">
              <a:buNone/>
            </a:pPr>
            <a:endParaRPr lang="nl-NL" dirty="0"/>
          </a:p>
          <a:p>
            <a:pPr marL="50800" indent="0" algn="ctr">
              <a:buNone/>
            </a:pPr>
            <a:r>
              <a:rPr lang="nl-NL" sz="4000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1055383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D0ED05-F634-6945-B107-5D852AEB4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Would you like to ‘play’ with </a:t>
            </a:r>
            <a:r>
              <a:rPr lang="en-GB" dirty="0" err="1"/>
              <a:t>dataverse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B79AC1-C2CC-C54B-A9D8-52DE912149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Please use the demo site of DANS: </a:t>
            </a:r>
            <a:r>
              <a:rPr lang="en-GB" dirty="0">
                <a:hlinkClick r:id="rId2"/>
              </a:rPr>
              <a:t>https://demo.dataverse.nl/dataverse/general</a:t>
            </a:r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Note: User permissions for production </a:t>
            </a:r>
            <a:r>
              <a:rPr lang="en-GB" dirty="0" err="1"/>
              <a:t>dataverses</a:t>
            </a:r>
            <a:r>
              <a:rPr lang="en-GB" dirty="0"/>
              <a:t> are usually more restrictive</a:t>
            </a:r>
          </a:p>
        </p:txBody>
      </p:sp>
    </p:spTree>
    <p:extLst>
      <p:ext uri="{BB962C8B-B14F-4D97-AF65-F5344CB8AC3E}">
        <p14:creationId xmlns:p14="http://schemas.microsoft.com/office/powerpoint/2010/main" val="1532089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"/>
          <p:cNvSpPr txBox="1">
            <a:spLocks noGrp="1"/>
          </p:cNvSpPr>
          <p:nvPr>
            <p:ph type="title"/>
          </p:nvPr>
        </p:nvSpPr>
        <p:spPr>
          <a:xfrm>
            <a:off x="124692" y="134406"/>
            <a:ext cx="8302336" cy="3740727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 dirty="0"/>
              <a:t>Thank you for your attention!</a:t>
            </a:r>
            <a:br>
              <a:rPr lang="en-GB" dirty="0"/>
            </a:br>
            <a:br>
              <a:rPr lang="en-GB" kern="1200" dirty="0">
                <a:solidFill>
                  <a:srgbClr val="275D8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kern="1200" dirty="0">
                <a:solidFill>
                  <a:srgbClr val="275D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 </a:t>
            </a:r>
            <a:br>
              <a:rPr lang="en-GB" kern="1200" dirty="0">
                <a:solidFill>
                  <a:srgbClr val="275D8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kern="1200" dirty="0">
                <a:solidFill>
                  <a:srgbClr val="275D8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kern="1200" dirty="0">
                <a:solidFill>
                  <a:srgbClr val="275D89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marion.wittenberg@dans.knaw.nl</a:t>
            </a:r>
            <a:br>
              <a:rPr lang="en-GB" sz="2400" kern="1200" dirty="0">
                <a:solidFill>
                  <a:srgbClr val="275D8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dirty="0"/>
          </a:p>
        </p:txBody>
      </p:sp>
      <p:sp>
        <p:nvSpPr>
          <p:cNvPr id="124" name="Google Shape;124;p5"/>
          <p:cNvSpPr/>
          <p:nvPr/>
        </p:nvSpPr>
        <p:spPr>
          <a:xfrm>
            <a:off x="124692" y="3955202"/>
            <a:ext cx="8302336" cy="2476771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5" name="Google Shape;125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0732" y="4771705"/>
            <a:ext cx="665019" cy="685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0733" y="5646396"/>
            <a:ext cx="659102" cy="659102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5"/>
          <p:cNvSpPr txBox="1"/>
          <p:nvPr/>
        </p:nvSpPr>
        <p:spPr>
          <a:xfrm>
            <a:off x="1080652" y="4925159"/>
            <a:ext cx="328352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https://www.sshopencloud.eu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5"/>
          <p:cNvSpPr txBox="1"/>
          <p:nvPr/>
        </p:nvSpPr>
        <p:spPr>
          <a:xfrm>
            <a:off x="1086998" y="5773067"/>
            <a:ext cx="328352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info@sshopencloud.eu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9" name="Google Shape;129;p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12975" y="4859903"/>
            <a:ext cx="663242" cy="663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12975" y="5649196"/>
            <a:ext cx="663242" cy="663242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5"/>
          <p:cNvSpPr txBox="1"/>
          <p:nvPr/>
        </p:nvSpPr>
        <p:spPr>
          <a:xfrm>
            <a:off x="5660366" y="4976073"/>
            <a:ext cx="24510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None/>
            </a:pPr>
            <a:r>
              <a:rPr lang="en-GB" sz="1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@SSHOpenCloud</a:t>
            </a:r>
            <a:endParaRPr sz="1800" b="1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5"/>
          <p:cNvSpPr txBox="1"/>
          <p:nvPr/>
        </p:nvSpPr>
        <p:spPr>
          <a:xfrm>
            <a:off x="5676215" y="5766262"/>
            <a:ext cx="24351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None/>
            </a:pPr>
            <a:r>
              <a:rPr lang="en-GB" sz="18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/in/sshopencloud</a:t>
            </a:r>
            <a:endParaRPr sz="1800" b="1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5"/>
          <p:cNvSpPr/>
          <p:nvPr/>
        </p:nvSpPr>
        <p:spPr>
          <a:xfrm>
            <a:off x="330732" y="4115340"/>
            <a:ext cx="3433095" cy="47200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2A4B86"/>
              </a:gs>
              <a:gs pos="48000">
                <a:srgbClr val="4875C5"/>
              </a:gs>
              <a:gs pos="100000">
                <a:srgbClr val="8DA9DB"/>
              </a:gs>
            </a:gsLst>
            <a:lin ang="162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5"/>
          <p:cNvSpPr txBox="1"/>
          <p:nvPr/>
        </p:nvSpPr>
        <p:spPr>
          <a:xfrm>
            <a:off x="686339" y="4115340"/>
            <a:ext cx="3283528" cy="437061"/>
          </a:xfrm>
          <a:prstGeom prst="rect">
            <a:avLst/>
          </a:prstGeom>
          <a:noFill/>
          <a:ln>
            <a:noFill/>
          </a:ln>
          <a:effectLst>
            <a:outerShdw blurRad="142875" dist="38100" dir="10920000" algn="r" rotWithShape="0">
              <a:srgbClr val="000000">
                <a:alpha val="48627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Join our community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BFFAC6-098C-5145-A5AC-C3CDDA8A8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r>
              <a:rPr lang="en-GB" dirty="0"/>
              <a:t>Content of this Presentation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01705D-1EB6-2143-A741-B681B3EB9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855" y="1584755"/>
            <a:ext cx="10958945" cy="4276400"/>
          </a:xfrm>
        </p:spPr>
        <p:txBody>
          <a:bodyPr/>
          <a:lstStyle/>
          <a:p>
            <a:r>
              <a:rPr lang="en-GB" dirty="0"/>
              <a:t>Introduction with a few </a:t>
            </a:r>
            <a:r>
              <a:rPr lang="en-GB" dirty="0" err="1"/>
              <a:t>Mentimeter</a:t>
            </a:r>
            <a:r>
              <a:rPr lang="en-GB" dirty="0"/>
              <a:t> questions</a:t>
            </a:r>
          </a:p>
          <a:p>
            <a:r>
              <a:rPr lang="en-GB" dirty="0"/>
              <a:t>SSHOC project</a:t>
            </a:r>
          </a:p>
          <a:p>
            <a:r>
              <a:rPr lang="en-GB" dirty="0" err="1"/>
              <a:t>Dataverse</a:t>
            </a:r>
            <a:r>
              <a:rPr lang="en-GB" dirty="0"/>
              <a:t> for SSHOC</a:t>
            </a:r>
          </a:p>
          <a:p>
            <a:r>
              <a:rPr lang="en-GB" dirty="0"/>
              <a:t>Introduction on Research Data Management</a:t>
            </a:r>
          </a:p>
          <a:p>
            <a:r>
              <a:rPr lang="en-GB" dirty="0"/>
              <a:t>Demo session of </a:t>
            </a:r>
            <a:r>
              <a:rPr lang="en-GB" dirty="0" err="1"/>
              <a:t>Dataverse</a:t>
            </a:r>
            <a:endParaRPr lang="en-GB" dirty="0"/>
          </a:p>
          <a:p>
            <a:r>
              <a:rPr lang="en-GB" dirty="0"/>
              <a:t>Discussion with </a:t>
            </a:r>
            <a:r>
              <a:rPr lang="en-GB" dirty="0" err="1"/>
              <a:t>Mentimeter</a:t>
            </a:r>
            <a:r>
              <a:rPr lang="en-GB" dirty="0"/>
              <a:t> questions</a:t>
            </a:r>
            <a:br>
              <a:rPr lang="en-GB" dirty="0"/>
            </a:b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96163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"/>
          <p:cNvSpPr/>
          <p:nvPr/>
        </p:nvSpPr>
        <p:spPr>
          <a:xfrm>
            <a:off x="8702871" y="5710"/>
            <a:ext cx="3488400" cy="255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2"/>
          <p:cNvSpPr/>
          <p:nvPr/>
        </p:nvSpPr>
        <p:spPr>
          <a:xfrm>
            <a:off x="9480617" y="5834462"/>
            <a:ext cx="2711400" cy="1023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2"/>
          <p:cNvSpPr/>
          <p:nvPr/>
        </p:nvSpPr>
        <p:spPr>
          <a:xfrm>
            <a:off x="19581" y="6436196"/>
            <a:ext cx="9301500" cy="415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0" name="Google Shape;80;p2"/>
          <p:cNvGrpSpPr/>
          <p:nvPr/>
        </p:nvGrpSpPr>
        <p:grpSpPr>
          <a:xfrm>
            <a:off x="19581" y="74462"/>
            <a:ext cx="12192000" cy="6653284"/>
            <a:chOff x="19581" y="82929"/>
            <a:chExt cx="12192000" cy="6653284"/>
          </a:xfrm>
        </p:grpSpPr>
        <p:sp>
          <p:nvSpPr>
            <p:cNvPr id="81" name="Google Shape;81;p2"/>
            <p:cNvSpPr txBox="1"/>
            <p:nvPr/>
          </p:nvSpPr>
          <p:spPr>
            <a:xfrm>
              <a:off x="3467979" y="3017124"/>
              <a:ext cx="3360600" cy="6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800"/>
                <a:buFont typeface="Arial"/>
                <a:buNone/>
              </a:pPr>
              <a:r>
                <a:rPr lang="en-GB" sz="1800" b="1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Duration: </a:t>
              </a:r>
              <a:r>
                <a:rPr lang="en-GB" sz="1800" b="1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40 months </a:t>
              </a:r>
              <a:br>
                <a:rPr lang="en-GB" sz="1800" b="1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GB" sz="14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(January 2019 – 30 April 2022)</a:t>
              </a:r>
              <a:endParaRPr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82" name="Google Shape;82;p2"/>
            <p:cNvCxnSpPr/>
            <p:nvPr/>
          </p:nvCxnSpPr>
          <p:spPr>
            <a:xfrm flipH="1">
              <a:off x="7031075" y="2808092"/>
              <a:ext cx="6300" cy="1071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83" name="Google Shape;83;p2"/>
            <p:cNvSpPr txBox="1"/>
            <p:nvPr/>
          </p:nvSpPr>
          <p:spPr>
            <a:xfrm>
              <a:off x="1047483" y="2029150"/>
              <a:ext cx="3090600" cy="137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800"/>
                <a:buFont typeface="Arial"/>
                <a:buNone/>
              </a:pPr>
              <a:r>
                <a:rPr lang="en-GB" sz="1800" b="1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Partners:</a:t>
              </a:r>
              <a:r>
                <a:rPr lang="en-GB" sz="180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GB" sz="1800" b="1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45 </a:t>
              </a:r>
              <a:br>
                <a:rPr lang="en-GB" sz="18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GB" sz="14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(20 beneficiaries + 25 LTPs)</a:t>
              </a:r>
              <a:endParaRPr/>
            </a:p>
            <a:p>
              <a:pPr marL="0" marR="0" lvl="0" indent="0" algn="l" rtl="0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SzPts val="1200"/>
                <a:buFont typeface="Arial"/>
                <a:buNone/>
              </a:pPr>
              <a:r>
                <a:rPr lang="en-GB" sz="1200" b="1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SSH ESFRI Landmarks and Projects </a:t>
              </a:r>
              <a:br>
                <a:rPr lang="en-GB" sz="1200" b="1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&amp; international SSH data infrastructures</a:t>
              </a:r>
              <a:endParaRPr/>
            </a:p>
          </p:txBody>
        </p:sp>
        <p:cxnSp>
          <p:nvCxnSpPr>
            <p:cNvPr id="84" name="Google Shape;84;p2"/>
            <p:cNvCxnSpPr/>
            <p:nvPr/>
          </p:nvCxnSpPr>
          <p:spPr>
            <a:xfrm>
              <a:off x="8933664" y="2308072"/>
              <a:ext cx="0" cy="15708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85" name="Google Shape;85;p2"/>
            <p:cNvCxnSpPr/>
            <p:nvPr/>
          </p:nvCxnSpPr>
          <p:spPr>
            <a:xfrm>
              <a:off x="5106966" y="3575825"/>
              <a:ext cx="0" cy="303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86" name="Google Shape;86;p2"/>
            <p:cNvSpPr txBox="1"/>
            <p:nvPr/>
          </p:nvSpPr>
          <p:spPr>
            <a:xfrm>
              <a:off x="5892234" y="2200601"/>
              <a:ext cx="2109900" cy="6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800"/>
                <a:buFont typeface="Arial"/>
                <a:buNone/>
              </a:pPr>
              <a:r>
                <a:rPr lang="en-GB" sz="1800" b="1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Project budget: </a:t>
              </a:r>
              <a:br>
                <a:rPr lang="en-GB" sz="180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GB" sz="1600" b="1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€ 14,455,594.08</a:t>
              </a:r>
              <a:endParaRPr sz="1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2"/>
            <p:cNvSpPr txBox="1"/>
            <p:nvPr/>
          </p:nvSpPr>
          <p:spPr>
            <a:xfrm>
              <a:off x="8002128" y="1364128"/>
              <a:ext cx="3967800" cy="103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800"/>
                <a:buFont typeface="Arial"/>
                <a:buNone/>
              </a:pPr>
              <a:r>
                <a:rPr lang="en-GB" sz="1800" b="1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Type of action &amp; funding:</a:t>
              </a:r>
              <a:endParaRPr/>
            </a:p>
            <a:p>
              <a:pPr marL="0" marR="0" lvl="0" indent="0" algn="l" rtl="0">
                <a:lnSpc>
                  <a:spcPct val="9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ts val="1600"/>
                <a:buFont typeface="Arial"/>
                <a:buNone/>
              </a:pPr>
              <a:r>
                <a:rPr lang="en-GB" sz="1600" b="1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Research and Innovation action</a:t>
              </a:r>
              <a:endParaRPr/>
            </a:p>
            <a:p>
              <a:pPr marL="0" marR="0" lvl="0" indent="0" algn="l" rtl="0">
                <a:lnSpc>
                  <a:spcPct val="9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Arial"/>
                <a:buNone/>
              </a:pPr>
              <a:r>
                <a:rPr lang="en-GB" sz="14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(INFRAEOSC-04-2018) </a:t>
              </a:r>
              <a:endParaRPr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19581" y="4143323"/>
              <a:ext cx="12192000" cy="894000"/>
            </a:xfrm>
            <a:prstGeom prst="rect">
              <a:avLst/>
            </a:prstGeom>
            <a:solidFill>
              <a:schemeClr val="accent1"/>
            </a:solidFill>
            <a:ln w="12700" cap="flat" cmpd="sng">
              <a:solidFill>
                <a:srgbClr val="1C436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736881" y="3958944"/>
              <a:ext cx="1169100" cy="1169100"/>
            </a:xfrm>
            <a:prstGeom prst="ellipse">
              <a:avLst/>
            </a:prstGeom>
            <a:gradFill>
              <a:gsLst>
                <a:gs pos="0">
                  <a:srgbClr val="FFF9F3"/>
                </a:gs>
                <a:gs pos="79000">
                  <a:schemeClr val="accent1"/>
                </a:gs>
                <a:gs pos="99000">
                  <a:schemeClr val="accent1"/>
                </a:gs>
                <a:gs pos="100000">
                  <a:schemeClr val="lt1"/>
                </a:gs>
              </a:gsLst>
              <a:lin ang="2700006" scaled="0"/>
            </a:gradFill>
            <a:ln w="130175" cap="rnd" cmpd="sng">
              <a:solidFill>
                <a:srgbClr val="FFF9F3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0" dist="190500" dir="4980000" sx="93000" sy="93000" algn="ctr" rotWithShape="0">
                <a:srgbClr val="000000">
                  <a:alpha val="8784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2623223" y="3958944"/>
              <a:ext cx="1169100" cy="1169100"/>
            </a:xfrm>
            <a:prstGeom prst="ellipse">
              <a:avLst/>
            </a:prstGeom>
            <a:gradFill>
              <a:gsLst>
                <a:gs pos="0">
                  <a:srgbClr val="FFF9F3"/>
                </a:gs>
                <a:gs pos="79000">
                  <a:schemeClr val="accent1"/>
                </a:gs>
                <a:gs pos="99000">
                  <a:schemeClr val="accent1"/>
                </a:gs>
                <a:gs pos="100000">
                  <a:schemeClr val="lt1"/>
                </a:gs>
              </a:gsLst>
              <a:lin ang="2700006" scaled="0"/>
            </a:gradFill>
            <a:ln w="130175" cap="rnd" cmpd="sng">
              <a:solidFill>
                <a:srgbClr val="FFF9F3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0" dist="190500" dir="4980000" sx="93000" sy="93000" algn="ctr" rotWithShape="0">
                <a:srgbClr val="000000">
                  <a:alpha val="8784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6428511" y="3958944"/>
              <a:ext cx="1169100" cy="1169100"/>
            </a:xfrm>
            <a:prstGeom prst="ellipse">
              <a:avLst/>
            </a:prstGeom>
            <a:gradFill>
              <a:gsLst>
                <a:gs pos="0">
                  <a:srgbClr val="FFF9F3"/>
                </a:gs>
                <a:gs pos="79000">
                  <a:schemeClr val="accent1"/>
                </a:gs>
                <a:gs pos="99000">
                  <a:schemeClr val="accent1"/>
                </a:gs>
                <a:gs pos="100000">
                  <a:schemeClr val="lt1"/>
                </a:gs>
              </a:gsLst>
              <a:lin ang="2700006" scaled="0"/>
            </a:gradFill>
            <a:ln w="130175" cap="rnd" cmpd="sng">
              <a:solidFill>
                <a:srgbClr val="FFF9F3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0" dist="190500" dir="4980000" sx="93000" sy="93000" algn="ctr" rotWithShape="0">
                <a:srgbClr val="000000">
                  <a:alpha val="8784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4525867" y="3964727"/>
              <a:ext cx="1169100" cy="1169100"/>
            </a:xfrm>
            <a:prstGeom prst="ellipse">
              <a:avLst/>
            </a:prstGeom>
            <a:gradFill>
              <a:gsLst>
                <a:gs pos="0">
                  <a:srgbClr val="FFF9F3"/>
                </a:gs>
                <a:gs pos="79000">
                  <a:schemeClr val="accent1"/>
                </a:gs>
                <a:gs pos="99000">
                  <a:schemeClr val="accent1"/>
                </a:gs>
                <a:gs pos="100000">
                  <a:schemeClr val="lt1"/>
                </a:gs>
              </a:gsLst>
              <a:lin ang="2700006" scaled="0"/>
            </a:gradFill>
            <a:ln w="130175" cap="rnd" cmpd="sng">
              <a:solidFill>
                <a:srgbClr val="FFF9F3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0" dist="190500" dir="4980000" sx="93000" sy="93000" algn="ctr" rotWithShape="0">
                <a:srgbClr val="000000">
                  <a:alpha val="8784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8331155" y="3958944"/>
              <a:ext cx="1169100" cy="1169100"/>
            </a:xfrm>
            <a:prstGeom prst="ellipse">
              <a:avLst/>
            </a:prstGeom>
            <a:gradFill>
              <a:gsLst>
                <a:gs pos="0">
                  <a:srgbClr val="FFF9F3"/>
                </a:gs>
                <a:gs pos="79000">
                  <a:schemeClr val="accent1"/>
                </a:gs>
                <a:gs pos="99000">
                  <a:schemeClr val="accent1"/>
                </a:gs>
                <a:gs pos="100000">
                  <a:schemeClr val="lt1"/>
                </a:gs>
              </a:gsLst>
              <a:lin ang="2700006" scaled="0"/>
            </a:gradFill>
            <a:ln w="130175" cap="rnd" cmpd="sng">
              <a:solidFill>
                <a:srgbClr val="FFF9F3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0" dist="190500" dir="4980000" sx="93000" sy="93000" algn="ctr" rotWithShape="0">
                <a:srgbClr val="000000">
                  <a:alpha val="8784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10233799" y="3958944"/>
              <a:ext cx="1244700" cy="1169100"/>
            </a:xfrm>
            <a:prstGeom prst="ellipse">
              <a:avLst/>
            </a:prstGeom>
            <a:gradFill>
              <a:gsLst>
                <a:gs pos="0">
                  <a:srgbClr val="FFF9F3"/>
                </a:gs>
                <a:gs pos="79000">
                  <a:schemeClr val="accent1"/>
                </a:gs>
                <a:gs pos="99000">
                  <a:schemeClr val="accent1"/>
                </a:gs>
                <a:gs pos="100000">
                  <a:schemeClr val="lt1"/>
                </a:gs>
              </a:gsLst>
              <a:lin ang="2700006" scaled="0"/>
            </a:gradFill>
            <a:ln w="130175" cap="rnd" cmpd="sng">
              <a:solidFill>
                <a:srgbClr val="FFF9F3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0" dist="190500" dir="4980000" sx="93000" sy="93000" algn="ctr" rotWithShape="0">
                <a:srgbClr val="000000">
                  <a:alpha val="8784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95" name="Google Shape;95;p2" descr="Document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534256" y="4159811"/>
              <a:ext cx="786725" cy="7829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" name="Google Shape;96;p2" descr="Children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766846" y="4112369"/>
              <a:ext cx="914400" cy="914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" name="Google Shape;97;p2" descr="World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0398958" y="4089996"/>
              <a:ext cx="914400" cy="914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" name="Google Shape;98;p2" descr="Alarm Clock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666445" y="4098481"/>
              <a:ext cx="914400" cy="914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" name="Google Shape;99;p2" descr="Checklist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934300" y="4168579"/>
              <a:ext cx="774204" cy="774204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0" name="Google Shape;100;p2"/>
            <p:cNvCxnSpPr/>
            <p:nvPr/>
          </p:nvCxnSpPr>
          <p:spPr>
            <a:xfrm>
              <a:off x="3207744" y="3167668"/>
              <a:ext cx="0" cy="7233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1" name="Google Shape;101;p2"/>
            <p:cNvCxnSpPr/>
            <p:nvPr/>
          </p:nvCxnSpPr>
          <p:spPr>
            <a:xfrm>
              <a:off x="10874146" y="3285534"/>
              <a:ext cx="0" cy="5607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102" name="Google Shape;102;p2"/>
            <p:cNvSpPr txBox="1"/>
            <p:nvPr/>
          </p:nvSpPr>
          <p:spPr>
            <a:xfrm>
              <a:off x="9248968" y="2717815"/>
              <a:ext cx="2579100" cy="6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800"/>
                <a:buFont typeface="Arial"/>
                <a:buNone/>
              </a:pPr>
              <a:r>
                <a:rPr lang="en-GB" sz="1800" b="1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Project website: </a:t>
              </a:r>
              <a:r>
                <a:rPr lang="en-GB" sz="1600" b="1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www.SSHopencloud.eu</a:t>
              </a:r>
              <a:endParaRPr sz="18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03" name="Google Shape;103;p2"/>
            <p:cNvCxnSpPr/>
            <p:nvPr/>
          </p:nvCxnSpPr>
          <p:spPr>
            <a:xfrm>
              <a:off x="1321402" y="5189740"/>
              <a:ext cx="0" cy="2022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104" name="Google Shape;104;p2"/>
            <p:cNvSpPr txBox="1"/>
            <p:nvPr/>
          </p:nvSpPr>
          <p:spPr>
            <a:xfrm>
              <a:off x="679462" y="5436013"/>
              <a:ext cx="11034000" cy="13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600"/>
                <a:buFont typeface="Arial"/>
                <a:buNone/>
              </a:pPr>
              <a:r>
                <a:rPr lang="en-GB" sz="160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Objectives:</a:t>
              </a:r>
              <a:endParaRPr/>
            </a:p>
            <a:p>
              <a:pPr marL="156593" marR="0" lvl="0" indent="-156593" algn="l" rtl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ts val="1200"/>
                <a:buFont typeface="Arial"/>
                <a:buChar char="•"/>
              </a:pPr>
              <a:r>
                <a:rPr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creating the social sciences and humanities </a:t>
              </a:r>
              <a:r>
                <a:rPr lang="en-GB" sz="1200" b="1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(SSH) </a:t>
              </a:r>
              <a:r>
                <a:rPr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part of European Open Science Cloud </a:t>
              </a:r>
              <a:r>
                <a:rPr lang="en-GB" sz="1200" b="1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(EOSC) </a:t>
              </a:r>
              <a:endParaRPr/>
            </a:p>
            <a:p>
              <a:pPr marL="156593" marR="0" lvl="0" indent="-156593" algn="l" rtl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ts val="1200"/>
                <a:buFont typeface="Arial"/>
                <a:buChar char="•"/>
              </a:pPr>
              <a:r>
                <a:rPr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maximising </a:t>
              </a:r>
              <a:r>
                <a:rPr lang="en-GB" sz="1200" b="1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re-use</a:t>
              </a:r>
              <a:r>
                <a:rPr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 through </a:t>
              </a:r>
              <a:r>
                <a:rPr lang="en-GB" sz="1200" b="1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Open Science </a:t>
              </a:r>
              <a:r>
                <a:rPr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r>
                <a:rPr lang="en-GB" sz="1200" b="1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 FAIR </a:t>
              </a:r>
              <a:r>
                <a:rPr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principles </a:t>
              </a:r>
              <a:r>
                <a:rPr lang="en-GB" sz="120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(standards, common catalogue, access control, semantic techniques, training)</a:t>
              </a:r>
              <a:endParaRPr/>
            </a:p>
            <a:p>
              <a:pPr marL="156593" marR="0" lvl="0" indent="-156593" algn="l" rtl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ts val="1200"/>
                <a:buFont typeface="Arial"/>
                <a:buChar char="•"/>
              </a:pPr>
              <a:r>
                <a:rPr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interconnecting existing and new infrastructures </a:t>
              </a:r>
              <a:r>
                <a:rPr lang="en-GB" sz="1200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(clustered cloud infrastructure)</a:t>
              </a:r>
              <a:endParaRPr/>
            </a:p>
            <a:p>
              <a:pPr marL="156593" marR="0" lvl="0" indent="-156593" algn="l" rtl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ts val="1200"/>
                <a:buFont typeface="Arial"/>
                <a:buChar char="•"/>
              </a:pPr>
              <a:r>
                <a:rPr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establishing appropriate </a:t>
              </a:r>
              <a:r>
                <a:rPr lang="en-GB" sz="1200" b="1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governance model </a:t>
              </a:r>
              <a:r>
                <a:rPr lang="en-GB" sz="12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for SSH-EOSC</a:t>
              </a:r>
              <a:endParaRPr sz="1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SzPts val="1800"/>
                <a:buFont typeface="Arial"/>
                <a:buNone/>
              </a:pPr>
              <a:endParaRPr sz="18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05" name="Google Shape;105;p2" descr="https://lh6.googleusercontent.com/UzoYP7YtcqfaVaIJjrlJpuJKziRugeMOCcHcdw1m--SdP1IvtR7IGgQDO4eSQdvkhW6YjH0UQPN0IcvXD5fxtQJWU2hh-JyMht03X_KIVZDS2bCw1n1uVQBS9_nGGeVVJm0VnL3j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403037" y="82929"/>
              <a:ext cx="4360836" cy="18122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6" name="Google Shape;106;p2"/>
            <p:cNvSpPr/>
            <p:nvPr/>
          </p:nvSpPr>
          <p:spPr>
            <a:xfrm>
              <a:off x="365073" y="422398"/>
              <a:ext cx="1138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 b="1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Project:</a:t>
              </a:r>
              <a:endParaRPr/>
            </a:p>
          </p:txBody>
        </p:sp>
        <p:pic>
          <p:nvPicPr>
            <p:cNvPr id="107" name="Google Shape;107;p2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7949929" y="380453"/>
              <a:ext cx="3175000" cy="901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" name="Google Shape;108;p2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6608851" y="4152362"/>
              <a:ext cx="857047" cy="85704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6A8B36-22F5-994D-8737-235DC2B55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r>
              <a:rPr lang="en-GB" dirty="0"/>
              <a:t>SSHOC task 5.2 Hosting and sharing data repositories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80DFE3-6FF6-D045-B83B-ED7FD16365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Development of data repository for SSH researchers</a:t>
            </a:r>
          </a:p>
          <a:p>
            <a:r>
              <a:rPr lang="en-GB" dirty="0"/>
              <a:t>Makes use of </a:t>
            </a:r>
            <a:r>
              <a:rPr lang="en-GB" dirty="0" err="1"/>
              <a:t>Dataverse</a:t>
            </a:r>
            <a:r>
              <a:rPr lang="en-GB" dirty="0"/>
              <a:t> software</a:t>
            </a:r>
          </a:p>
          <a:p>
            <a:r>
              <a:rPr lang="en-GB" dirty="0"/>
              <a:t>4 ERICs involved: DARIAH, CLARIN, EHRIS and CESSDA</a:t>
            </a:r>
          </a:p>
          <a:p>
            <a:r>
              <a:rPr lang="en-GB" dirty="0"/>
              <a:t>Building mature infrastructure based on requirements of involved communities</a:t>
            </a:r>
          </a:p>
          <a:p>
            <a:r>
              <a:rPr lang="en-GB" dirty="0"/>
              <a:t>Investigating sustainable governance models</a:t>
            </a:r>
          </a:p>
          <a:p>
            <a:r>
              <a:rPr lang="en-GB" dirty="0"/>
              <a:t>Training Service Providers and institutes how to use </a:t>
            </a:r>
            <a:r>
              <a:rPr lang="en-GB" dirty="0" err="1"/>
              <a:t>Dataverse</a:t>
            </a:r>
            <a:r>
              <a:rPr lang="en-GB" dirty="0"/>
              <a:t> as a service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9585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2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600"/>
          </a:xfrm>
          <a:prstGeom prst="rect">
            <a:avLst/>
          </a:prstGeom>
        </p:spPr>
        <p:txBody>
          <a:bodyPr spcFirstLastPara="1" wrap="square" lIns="121900" tIns="60935" rIns="121900" bIns="60935" anchor="ctr" anchorCtr="0">
            <a:noAutofit/>
          </a:bodyPr>
          <a:lstStyle/>
          <a:p>
            <a:r>
              <a:rPr lang="en" dirty="0"/>
              <a:t>Partners SSHOC task 5.2</a:t>
            </a:r>
            <a:endParaRPr dirty="0"/>
          </a:p>
        </p:txBody>
      </p:sp>
      <p:pic>
        <p:nvPicPr>
          <p:cNvPr id="246" name="Google Shape;246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824" y="1847511"/>
            <a:ext cx="2242555" cy="788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14684" y="3398462"/>
            <a:ext cx="2326835" cy="610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8200" y="4469610"/>
            <a:ext cx="2586272" cy="788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4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95854" y="1893051"/>
            <a:ext cx="1631879" cy="1184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4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424472" y="1740418"/>
            <a:ext cx="2558499" cy="10843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4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582457" y="3357919"/>
            <a:ext cx="2242531" cy="74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42"/>
          <p:cNvSpPr txBox="1"/>
          <p:nvPr/>
        </p:nvSpPr>
        <p:spPr>
          <a:xfrm>
            <a:off x="557823" y="3418108"/>
            <a:ext cx="3628000" cy="9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914377">
              <a:buClrTx/>
            </a:pPr>
            <a:endParaRPr sz="1867" kern="1200">
              <a:ea typeface="+mn-ea"/>
              <a:cs typeface="+mn-cs"/>
            </a:endParaRPr>
          </a:p>
        </p:txBody>
      </p:sp>
      <p:pic>
        <p:nvPicPr>
          <p:cNvPr id="254" name="Google Shape;254;p4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335083" y="3280067"/>
            <a:ext cx="1410492" cy="1084359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42"/>
          <p:cNvSpPr txBox="1"/>
          <p:nvPr/>
        </p:nvSpPr>
        <p:spPr>
          <a:xfrm>
            <a:off x="3746256" y="5482085"/>
            <a:ext cx="16992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914377">
              <a:buClrTx/>
            </a:pPr>
            <a:endParaRPr sz="1867" kern="1200" dirty="0">
              <a:ea typeface="+mn-ea"/>
              <a:cs typeface="+mn-cs"/>
            </a:endParaRPr>
          </a:p>
        </p:txBody>
      </p:sp>
      <p:pic>
        <p:nvPicPr>
          <p:cNvPr id="257" name="Google Shape;257;p4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746256" y="4301483"/>
            <a:ext cx="1061600" cy="956163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42"/>
          <p:cNvSpPr txBox="1"/>
          <p:nvPr/>
        </p:nvSpPr>
        <p:spPr>
          <a:xfrm>
            <a:off x="6216509" y="5474323"/>
            <a:ext cx="16992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 defTabSz="914377">
              <a:buClrTx/>
            </a:pPr>
            <a:endParaRPr sz="1867" kern="1200" dirty="0">
              <a:ea typeface="+mn-ea"/>
              <a:cs typeface="+mn-cs"/>
            </a:endParaRPr>
          </a:p>
        </p:txBody>
      </p:sp>
      <p:pic>
        <p:nvPicPr>
          <p:cNvPr id="259" name="Google Shape;259;p42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974248" y="3418110"/>
            <a:ext cx="3051745" cy="824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42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8240615" y="2067515"/>
            <a:ext cx="3545812" cy="8357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7308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2240B9-4306-904C-902D-CE06196C2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</a:t>
            </a:r>
            <a:r>
              <a:rPr lang="en-GB" dirty="0" err="1"/>
              <a:t>Dataverse</a:t>
            </a:r>
            <a:r>
              <a:rPr lang="en-GB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2D709F-00AA-7242-98D3-F1DAB7186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856" y="1129991"/>
            <a:ext cx="10958945" cy="5362884"/>
          </a:xfrm>
        </p:spPr>
        <p:txBody>
          <a:bodyPr/>
          <a:lstStyle/>
          <a:p>
            <a:r>
              <a:rPr lang="en-GB" dirty="0"/>
              <a:t>Repository software for sharing and publishing datasets</a:t>
            </a:r>
          </a:p>
          <a:p>
            <a:pPr lvl="1"/>
            <a:r>
              <a:rPr lang="en-GB" dirty="0"/>
              <a:t>Metadata and files (</a:t>
            </a:r>
            <a:r>
              <a:rPr lang="en-GB"/>
              <a:t>all kinds of </a:t>
            </a:r>
            <a:r>
              <a:rPr lang="en-GB" dirty="0"/>
              <a:t>file formats)</a:t>
            </a:r>
          </a:p>
          <a:p>
            <a:pPr lvl="1"/>
            <a:r>
              <a:rPr lang="en-GB" dirty="0"/>
              <a:t>Roles and permissions for users to control access</a:t>
            </a:r>
          </a:p>
          <a:p>
            <a:r>
              <a:rPr lang="en-GB" dirty="0"/>
              <a:t>Open Source Software developed by IQSS Harvard</a:t>
            </a:r>
          </a:p>
          <a:p>
            <a:r>
              <a:rPr lang="en-GB" dirty="0"/>
              <a:t>Lot of other organisations contribute to the development of the software (Global </a:t>
            </a:r>
            <a:r>
              <a:rPr lang="en-GB" dirty="0" err="1"/>
              <a:t>Dataverse</a:t>
            </a:r>
            <a:r>
              <a:rPr lang="en-GB" dirty="0"/>
              <a:t> Community Consortium (</a:t>
            </a:r>
            <a:r>
              <a:rPr lang="en-GB" dirty="0">
                <a:hlinkClick r:id="rId2"/>
              </a:rPr>
              <a:t>GDCC</a:t>
            </a:r>
            <a:r>
              <a:rPr lang="en-GB" dirty="0"/>
              <a:t>))</a:t>
            </a:r>
          </a:p>
          <a:p>
            <a:r>
              <a:rPr lang="en-GB" dirty="0"/>
              <a:t>A few examples of the </a:t>
            </a:r>
            <a:r>
              <a:rPr lang="en-GB" dirty="0">
                <a:hlinkClick r:id="rId3"/>
              </a:rPr>
              <a:t>55</a:t>
            </a:r>
            <a:r>
              <a:rPr lang="en-GB" dirty="0"/>
              <a:t> </a:t>
            </a:r>
            <a:r>
              <a:rPr lang="en-GB" dirty="0" err="1"/>
              <a:t>dataverse</a:t>
            </a:r>
            <a:r>
              <a:rPr lang="en-GB" dirty="0"/>
              <a:t> services: </a:t>
            </a:r>
          </a:p>
          <a:p>
            <a:pPr lvl="1"/>
            <a:r>
              <a:rPr lang="en-GB" sz="2133" dirty="0">
                <a:hlinkClick r:id="rId4"/>
              </a:rPr>
              <a:t>https://dataverse.nl</a:t>
            </a:r>
            <a:r>
              <a:rPr lang="en-GB" sz="2133" dirty="0"/>
              <a:t> - Netherlands</a:t>
            </a:r>
          </a:p>
          <a:p>
            <a:pPr lvl="1"/>
            <a:r>
              <a:rPr lang="en-GB" sz="2133" dirty="0">
                <a:hlinkClick r:id="rId5"/>
              </a:rPr>
              <a:t>https://data.aussda.at</a:t>
            </a:r>
            <a:r>
              <a:rPr lang="en-GB" sz="2133" dirty="0"/>
              <a:t> - Austria</a:t>
            </a:r>
          </a:p>
          <a:p>
            <a:pPr lvl="1"/>
            <a:r>
              <a:rPr lang="en-GB" sz="2133" dirty="0">
                <a:hlinkClick r:id="rId6"/>
              </a:rPr>
              <a:t>https://dataverse.harvard.edu</a:t>
            </a:r>
            <a:r>
              <a:rPr lang="en-GB" sz="2133" dirty="0"/>
              <a:t> - Harvard USA</a:t>
            </a:r>
          </a:p>
          <a:p>
            <a:pPr lvl="1"/>
            <a:r>
              <a:rPr lang="en-GB" sz="2133" dirty="0">
                <a:hlinkClick r:id="rId7"/>
              </a:rPr>
              <a:t>https://dataverse.unc.edu</a:t>
            </a:r>
            <a:r>
              <a:rPr lang="en-GB" sz="2133" dirty="0"/>
              <a:t> - ODUM Institute USA</a:t>
            </a:r>
          </a:p>
          <a:p>
            <a:pPr lvl="1"/>
            <a:r>
              <a:rPr lang="en-GB" sz="2133" dirty="0">
                <a:hlinkClick r:id="rId8"/>
              </a:rPr>
              <a:t>https://dataverse.ada.edu.au</a:t>
            </a:r>
            <a:r>
              <a:rPr lang="en-GB" sz="2133" dirty="0"/>
              <a:t> - Australia</a:t>
            </a:r>
          </a:p>
          <a:p>
            <a:pPr lvl="1"/>
            <a:r>
              <a:rPr lang="en-GB" sz="2133" dirty="0">
                <a:hlinkClick r:id="rId9"/>
              </a:rPr>
              <a:t>https://dataverse.scholarsportal.info</a:t>
            </a:r>
            <a:r>
              <a:rPr lang="en-GB" sz="2133" dirty="0"/>
              <a:t> - Canada</a:t>
            </a:r>
          </a:p>
          <a:p>
            <a:pPr lvl="1"/>
            <a:endParaRPr lang="en-GB" sz="2133" dirty="0"/>
          </a:p>
          <a:p>
            <a:pPr lvl="1"/>
            <a:endParaRPr lang="en-GB" dirty="0"/>
          </a:p>
          <a:p>
            <a:endParaRPr lang="nl-NL" dirty="0"/>
          </a:p>
          <a:p>
            <a:endParaRPr lang="nl-NL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9625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153700-A196-8D40-AAC9-6C112B729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5" y="365125"/>
            <a:ext cx="10958945" cy="1043950"/>
          </a:xfrm>
        </p:spPr>
        <p:txBody>
          <a:bodyPr/>
          <a:lstStyle/>
          <a:p>
            <a:br>
              <a:rPr lang="nl-NL" dirty="0"/>
            </a:br>
            <a:r>
              <a:rPr lang="en-GB" dirty="0"/>
              <a:t>The main functionalities we are developing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98AE29E-5AB8-EE43-B6BA-F7EF519349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4854" y="1409075"/>
            <a:ext cx="10958945" cy="4841823"/>
          </a:xfrm>
        </p:spPr>
        <p:txBody>
          <a:bodyPr/>
          <a:lstStyle/>
          <a:p>
            <a:r>
              <a:rPr lang="en-GB" sz="2400" dirty="0"/>
              <a:t>Kubernetes pipeline (mature software development)</a:t>
            </a:r>
          </a:p>
          <a:p>
            <a:r>
              <a:rPr lang="en-GB" sz="2400" dirty="0"/>
              <a:t>Development of previewers. </a:t>
            </a:r>
          </a:p>
          <a:p>
            <a:r>
              <a:rPr lang="en-GB" sz="2400" dirty="0"/>
              <a:t>Development of data migration solutions from legacy archival technologies into </a:t>
            </a:r>
            <a:r>
              <a:rPr lang="en-GB" sz="2400" dirty="0" err="1"/>
              <a:t>Dataverse</a:t>
            </a:r>
            <a:r>
              <a:rPr lang="en-GB" sz="2400" dirty="0"/>
              <a:t>.</a:t>
            </a:r>
          </a:p>
          <a:p>
            <a:r>
              <a:rPr lang="en-GB" sz="2400" dirty="0"/>
              <a:t>Translation service for translation of the UI in the European languages</a:t>
            </a:r>
          </a:p>
          <a:p>
            <a:r>
              <a:rPr lang="en-GB" sz="2400" dirty="0"/>
              <a:t>Connection to localised PID providers</a:t>
            </a:r>
          </a:p>
          <a:p>
            <a:r>
              <a:rPr lang="en-GB" sz="2400" dirty="0"/>
              <a:t>Integration of Apache Taverna VRE in </a:t>
            </a:r>
            <a:r>
              <a:rPr lang="en-GB" sz="2400" dirty="0" err="1"/>
              <a:t>Dataverse</a:t>
            </a:r>
            <a:r>
              <a:rPr lang="en-GB" sz="2400" dirty="0"/>
              <a:t> workflow.</a:t>
            </a:r>
          </a:p>
          <a:p>
            <a:r>
              <a:rPr lang="en-GB" sz="2400" dirty="0"/>
              <a:t>Custom metadata support for </a:t>
            </a:r>
            <a:r>
              <a:rPr lang="en-GB" sz="2400" dirty="0" err="1"/>
              <a:t>Solr</a:t>
            </a:r>
            <a:r>
              <a:rPr lang="en-GB" sz="2400" dirty="0"/>
              <a:t> and Kubernetes. </a:t>
            </a:r>
          </a:p>
          <a:p>
            <a:r>
              <a:rPr lang="en-GB" sz="2400" dirty="0"/>
              <a:t>Adjusting the metadata to domain specific needs (CESSDA CMM and CLARIN CMDI metadata )</a:t>
            </a:r>
          </a:p>
          <a:p>
            <a:r>
              <a:rPr lang="en-GB" sz="2400" dirty="0"/>
              <a:t>Interoperability with domain specific Controlled Vocabularies and Thesauri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3188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80E497-801A-8A4D-B227-3612E4544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 Data Management (RDM) (1)</a:t>
            </a:r>
          </a:p>
        </p:txBody>
      </p:sp>
      <p:sp>
        <p:nvSpPr>
          <p:cNvPr id="4" name="TextShape 2">
            <a:extLst>
              <a:ext uri="{FF2B5EF4-FFF2-40B4-BE49-F238E27FC236}">
                <a16:creationId xmlns:a16="http://schemas.microsoft.com/office/drawing/2014/main" id="{BB36C428-2C2D-5E42-BCAF-A4FBE59ACFA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57200" indent="-406080">
              <a:lnSpc>
                <a:spcPct val="90000"/>
              </a:lnSpc>
              <a:spcBef>
                <a:spcPts val="1001"/>
              </a:spcBef>
              <a:buClr>
                <a:srgbClr val="275D89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rgbClr val="275D89"/>
                </a:solidFill>
                <a:latin typeface="Arial"/>
              </a:rPr>
              <a:t>organization</a:t>
            </a:r>
            <a:endParaRPr lang="en-GB" sz="2800" b="0" strike="noStrike" spc="-1" dirty="0">
              <a:solidFill>
                <a:srgbClr val="275D89"/>
              </a:solidFill>
              <a:latin typeface="Arial"/>
              <a:ea typeface="Arial"/>
            </a:endParaRPr>
          </a:p>
          <a:p>
            <a:pPr marL="457200" indent="-406080">
              <a:lnSpc>
                <a:spcPct val="90000"/>
              </a:lnSpc>
              <a:spcBef>
                <a:spcPts val="1001"/>
              </a:spcBef>
              <a:buClr>
                <a:srgbClr val="275D89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rgbClr val="275D89"/>
                </a:solidFill>
                <a:latin typeface="Arial"/>
              </a:rPr>
              <a:t>storage</a:t>
            </a:r>
            <a:endParaRPr lang="en-GB" sz="2800" b="0" strike="noStrike" spc="-1" dirty="0">
              <a:solidFill>
                <a:srgbClr val="275D89"/>
              </a:solidFill>
              <a:latin typeface="Arial"/>
              <a:ea typeface="Arial"/>
            </a:endParaRPr>
          </a:p>
          <a:p>
            <a:pPr marL="457200" indent="-406080">
              <a:lnSpc>
                <a:spcPct val="90000"/>
              </a:lnSpc>
              <a:spcBef>
                <a:spcPts val="1001"/>
              </a:spcBef>
              <a:buClr>
                <a:srgbClr val="275D89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rgbClr val="275D89"/>
                </a:solidFill>
                <a:latin typeface="Arial"/>
              </a:rPr>
              <a:t>preservation</a:t>
            </a:r>
            <a:endParaRPr lang="en-GB" sz="2800" b="0" strike="noStrike" spc="-1" dirty="0">
              <a:solidFill>
                <a:srgbClr val="275D89"/>
              </a:solidFill>
              <a:latin typeface="Arial"/>
              <a:ea typeface="Arial"/>
            </a:endParaRPr>
          </a:p>
          <a:p>
            <a:pPr marL="457200" indent="-406080">
              <a:lnSpc>
                <a:spcPct val="90000"/>
              </a:lnSpc>
              <a:spcBef>
                <a:spcPts val="1001"/>
              </a:spcBef>
              <a:buClr>
                <a:srgbClr val="275D89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rgbClr val="275D89"/>
                </a:solidFill>
                <a:latin typeface="Arial"/>
              </a:rPr>
              <a:t>sharing </a:t>
            </a:r>
            <a:endParaRPr lang="en-GB" sz="2800" b="0" strike="noStrike" spc="-1" dirty="0">
              <a:solidFill>
                <a:srgbClr val="275D89"/>
              </a:solidFill>
              <a:latin typeface="Arial"/>
              <a:ea typeface="Arial"/>
            </a:endParaRPr>
          </a:p>
          <a:p>
            <a:pPr marL="457200" indent="-406080">
              <a:lnSpc>
                <a:spcPct val="90000"/>
              </a:lnSpc>
              <a:spcBef>
                <a:spcPts val="1001"/>
              </a:spcBef>
              <a:buClr>
                <a:srgbClr val="275D89"/>
              </a:buClr>
              <a:buFont typeface="Arial"/>
              <a:buChar char="•"/>
            </a:pPr>
            <a:endParaRPr lang="en-GB" sz="2800" b="0" strike="noStrike" spc="-1" dirty="0">
              <a:solidFill>
                <a:srgbClr val="275D89"/>
              </a:solidFill>
              <a:latin typeface="Arial"/>
              <a:ea typeface="Arial"/>
            </a:endParaRPr>
          </a:p>
          <a:p>
            <a:pPr marL="457200" indent="-406080">
              <a:lnSpc>
                <a:spcPct val="90000"/>
              </a:lnSpc>
              <a:spcBef>
                <a:spcPts val="1001"/>
              </a:spcBef>
              <a:buClr>
                <a:srgbClr val="275D89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rgbClr val="275D89"/>
                </a:solidFill>
                <a:latin typeface="Arial"/>
              </a:rPr>
              <a:t>Why?</a:t>
            </a:r>
            <a:endParaRPr lang="en-GB" sz="2800" b="0" strike="noStrike" spc="-1" dirty="0">
              <a:solidFill>
                <a:srgbClr val="275D89"/>
              </a:solidFill>
              <a:latin typeface="Arial"/>
              <a:ea typeface="Arial"/>
            </a:endParaRPr>
          </a:p>
          <a:p>
            <a:pPr marL="457200" indent="-406080">
              <a:lnSpc>
                <a:spcPct val="90000"/>
              </a:lnSpc>
              <a:spcBef>
                <a:spcPts val="1001"/>
              </a:spcBef>
              <a:buClr>
                <a:srgbClr val="275D89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rgbClr val="275D89"/>
                </a:solidFill>
                <a:latin typeface="Arial"/>
              </a:rPr>
              <a:t>reproducibility (verification, prevent plagiarism)</a:t>
            </a:r>
            <a:endParaRPr lang="en-GB" sz="2800" b="0" strike="noStrike" spc="-1" dirty="0">
              <a:solidFill>
                <a:srgbClr val="275D89"/>
              </a:solidFill>
              <a:latin typeface="Arial"/>
              <a:ea typeface="Arial"/>
            </a:endParaRPr>
          </a:p>
          <a:p>
            <a:pPr marL="457200" indent="-406080">
              <a:lnSpc>
                <a:spcPct val="90000"/>
              </a:lnSpc>
              <a:spcBef>
                <a:spcPts val="1001"/>
              </a:spcBef>
              <a:buClr>
                <a:srgbClr val="275D89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rgbClr val="275D89"/>
                </a:solidFill>
                <a:latin typeface="Arial"/>
              </a:rPr>
              <a:t>re-usability (others can build scientific models)</a:t>
            </a:r>
            <a:endParaRPr lang="en-GB" sz="2800" b="0" strike="noStrike" spc="-1" dirty="0">
              <a:solidFill>
                <a:srgbClr val="275D89"/>
              </a:solidFill>
              <a:latin typeface="Arial"/>
              <a:ea typeface="Arial"/>
            </a:endParaRPr>
          </a:p>
        </p:txBody>
      </p:sp>
      <p:sp>
        <p:nvSpPr>
          <p:cNvPr id="5" name="TextShape 4">
            <a:extLst>
              <a:ext uri="{FF2B5EF4-FFF2-40B4-BE49-F238E27FC236}">
                <a16:creationId xmlns:a16="http://schemas.microsoft.com/office/drawing/2014/main" id="{5ED477A4-DB7E-A449-9D47-B7FF1AD8C995}"/>
              </a:ext>
            </a:extLst>
          </p:cNvPr>
          <p:cNvSpPr txBox="1"/>
          <p:nvPr/>
        </p:nvSpPr>
        <p:spPr>
          <a:xfrm>
            <a:off x="3621671" y="2308462"/>
            <a:ext cx="640080" cy="1452960"/>
          </a:xfrm>
          <a:prstGeom prst="rect">
            <a:avLst/>
          </a:prstGeom>
          <a:noFill/>
          <a:ln w="768240">
            <a:noFill/>
          </a:ln>
        </p:spPr>
        <p:txBody>
          <a:bodyPr lIns="90000" tIns="45000" rIns="90000" bIns="45000"/>
          <a:lstStyle/>
          <a:p>
            <a:r>
              <a:rPr lang="en-GB" sz="9600" b="0" strike="noStrike" spc="-1" dirty="0">
                <a:latin typeface="Arial"/>
              </a:rPr>
              <a:t>}</a:t>
            </a:r>
          </a:p>
        </p:txBody>
      </p:sp>
      <p:sp>
        <p:nvSpPr>
          <p:cNvPr id="7" name="TextShape 3">
            <a:extLst>
              <a:ext uri="{FF2B5EF4-FFF2-40B4-BE49-F238E27FC236}">
                <a16:creationId xmlns:a16="http://schemas.microsoft.com/office/drawing/2014/main" id="{DEA9A883-E1F1-6F47-83F8-1E85EAF75C77}"/>
              </a:ext>
            </a:extLst>
          </p:cNvPr>
          <p:cNvSpPr txBox="1"/>
          <p:nvPr/>
        </p:nvSpPr>
        <p:spPr>
          <a:xfrm>
            <a:off x="4261751" y="2755582"/>
            <a:ext cx="5943600" cy="1005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GB" sz="2800" b="0" strike="noStrike" spc="-1" dirty="0">
                <a:solidFill>
                  <a:srgbClr val="275D89"/>
                </a:solidFill>
                <a:latin typeface="Arial"/>
                <a:ea typeface="Arial"/>
              </a:rPr>
              <a:t>of data collected and used during the lifetime of a research project</a:t>
            </a:r>
            <a:endParaRPr lang="en-GB" sz="2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4588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FBD9EF-F443-C048-8386-32E08EDCC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pc="-1" dirty="0">
                <a:solidFill>
                  <a:srgbClr val="275D89"/>
                </a:solidFill>
              </a:rPr>
              <a:t>Research Data Management (RDM) (2)</a:t>
            </a:r>
            <a:br>
              <a:rPr lang="en-GB" spc="-1" dirty="0">
                <a:solidFill>
                  <a:srgbClr val="000000"/>
                </a:solidFill>
              </a:rPr>
            </a:br>
            <a:endParaRPr lang="nl-NL" dirty="0"/>
          </a:p>
        </p:txBody>
      </p:sp>
      <p:sp>
        <p:nvSpPr>
          <p:cNvPr id="5" name="TextShape 2">
            <a:extLst>
              <a:ext uri="{FF2B5EF4-FFF2-40B4-BE49-F238E27FC236}">
                <a16:creationId xmlns:a16="http://schemas.microsoft.com/office/drawing/2014/main" id="{2656F17A-AF8A-EB48-89A1-2277EFC81AC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57200" indent="-406080">
              <a:lnSpc>
                <a:spcPct val="90000"/>
              </a:lnSpc>
              <a:spcBef>
                <a:spcPts val="1001"/>
              </a:spcBef>
              <a:buClr>
                <a:srgbClr val="275D89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rgbClr val="275D89"/>
                </a:solidFill>
                <a:latin typeface="Arial"/>
              </a:rPr>
              <a:t>policy and planning</a:t>
            </a:r>
            <a:endParaRPr lang="en-GB" sz="2800" b="0" strike="noStrike" spc="-1" dirty="0">
              <a:solidFill>
                <a:srgbClr val="275D89"/>
              </a:solidFill>
              <a:latin typeface="Arial"/>
              <a:ea typeface="Arial"/>
            </a:endParaRPr>
          </a:p>
          <a:p>
            <a:pPr marL="457200" indent="-406080">
              <a:lnSpc>
                <a:spcPct val="90000"/>
              </a:lnSpc>
              <a:spcBef>
                <a:spcPts val="1001"/>
              </a:spcBef>
              <a:buClr>
                <a:srgbClr val="275D89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rgbClr val="275D89"/>
                </a:solidFill>
                <a:latin typeface="Arial"/>
              </a:rPr>
              <a:t>rights (ownership, access, terms of use)</a:t>
            </a:r>
            <a:endParaRPr lang="en-GB" sz="2800" b="0" strike="noStrike" spc="-1" dirty="0">
              <a:solidFill>
                <a:srgbClr val="275D89"/>
              </a:solidFill>
              <a:latin typeface="Arial"/>
              <a:ea typeface="Arial"/>
            </a:endParaRPr>
          </a:p>
          <a:p>
            <a:pPr marL="457200" indent="-406080">
              <a:lnSpc>
                <a:spcPct val="90000"/>
              </a:lnSpc>
              <a:spcBef>
                <a:spcPts val="1001"/>
              </a:spcBef>
              <a:buClr>
                <a:srgbClr val="275D89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rgbClr val="275D89"/>
                </a:solidFill>
                <a:latin typeface="Arial"/>
              </a:rPr>
              <a:t>metadata</a:t>
            </a:r>
            <a:endParaRPr lang="en-GB" sz="2800" b="0" strike="noStrike" spc="-1" dirty="0">
              <a:solidFill>
                <a:srgbClr val="275D89"/>
              </a:solidFill>
              <a:latin typeface="Arial"/>
              <a:ea typeface="Arial"/>
            </a:endParaRPr>
          </a:p>
          <a:p>
            <a:pPr marL="457200" indent="-406080">
              <a:lnSpc>
                <a:spcPct val="90000"/>
              </a:lnSpc>
              <a:spcBef>
                <a:spcPts val="1001"/>
              </a:spcBef>
              <a:buClr>
                <a:srgbClr val="275D89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rgbClr val="275D89"/>
                </a:solidFill>
                <a:latin typeface="Arial"/>
              </a:rPr>
              <a:t>formats</a:t>
            </a:r>
            <a:endParaRPr lang="en-GB" sz="2800" b="0" strike="noStrike" spc="-1" dirty="0">
              <a:solidFill>
                <a:srgbClr val="275D89"/>
              </a:solidFill>
              <a:latin typeface="Arial"/>
              <a:ea typeface="Arial"/>
            </a:endParaRPr>
          </a:p>
          <a:p>
            <a:pPr marL="457200" indent="-406080">
              <a:lnSpc>
                <a:spcPct val="90000"/>
              </a:lnSpc>
              <a:spcBef>
                <a:spcPts val="1001"/>
              </a:spcBef>
              <a:buClr>
                <a:srgbClr val="275D89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rgbClr val="275D89"/>
                </a:solidFill>
                <a:latin typeface="Arial"/>
              </a:rPr>
              <a:t>data analysis</a:t>
            </a:r>
            <a:endParaRPr lang="en-GB" sz="2800" b="0" strike="noStrike" spc="-1" dirty="0">
              <a:solidFill>
                <a:srgbClr val="275D89"/>
              </a:solidFill>
              <a:latin typeface="Arial"/>
              <a:ea typeface="Arial"/>
            </a:endParaRPr>
          </a:p>
          <a:p>
            <a:pPr marL="457200" indent="-406080">
              <a:lnSpc>
                <a:spcPct val="90000"/>
              </a:lnSpc>
              <a:spcBef>
                <a:spcPts val="1001"/>
              </a:spcBef>
              <a:buClr>
                <a:srgbClr val="275D89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rgbClr val="275D89"/>
                </a:solidFill>
                <a:latin typeface="Arial"/>
              </a:rPr>
              <a:t>persistent identifier</a:t>
            </a:r>
            <a:endParaRPr lang="en-GB" sz="2800" b="0" strike="noStrike" spc="-1" dirty="0">
              <a:solidFill>
                <a:srgbClr val="275D89"/>
              </a:solidFill>
              <a:latin typeface="Arial"/>
              <a:ea typeface="Arial"/>
            </a:endParaRPr>
          </a:p>
          <a:p>
            <a:pPr marL="457200" indent="-406080">
              <a:lnSpc>
                <a:spcPct val="90000"/>
              </a:lnSpc>
              <a:spcBef>
                <a:spcPts val="1001"/>
              </a:spcBef>
              <a:buClr>
                <a:srgbClr val="275D89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rgbClr val="275D89"/>
                </a:solidFill>
                <a:latin typeface="Arial"/>
              </a:rPr>
              <a:t>long term archiving</a:t>
            </a:r>
            <a:endParaRPr lang="en-GB" sz="2800" b="0" strike="noStrike" spc="-1" dirty="0">
              <a:solidFill>
                <a:srgbClr val="275D89"/>
              </a:solidFill>
              <a:latin typeface="Arial"/>
              <a:ea typeface="Arial"/>
            </a:endParaRPr>
          </a:p>
          <a:p>
            <a:pPr marL="457200" indent="-406080">
              <a:lnSpc>
                <a:spcPct val="90000"/>
              </a:lnSpc>
              <a:spcBef>
                <a:spcPts val="1001"/>
              </a:spcBef>
              <a:buClr>
                <a:srgbClr val="275D89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rgbClr val="275D89"/>
                </a:solidFill>
                <a:latin typeface="Arial"/>
              </a:rPr>
              <a:t>big data, small data, extraordinary data</a:t>
            </a:r>
            <a:endParaRPr lang="en-GB" sz="2800" b="0" strike="noStrike" spc="-1" dirty="0">
              <a:solidFill>
                <a:srgbClr val="275D89"/>
              </a:solidFill>
              <a:latin typeface="Arial"/>
              <a:ea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3223694"/>
      </p:ext>
    </p:extLst>
  </p:cSld>
  <p:clrMapOvr>
    <a:masterClrMapping/>
  </p:clrMapOvr>
</p:sld>
</file>

<file path=ppt/theme/theme1.xml><?xml version="1.0" encoding="utf-8"?>
<a:theme xmlns:a="http://schemas.openxmlformats.org/drawingml/2006/main" name="SSHOC Theme">
  <a:themeElements>
    <a:clrScheme name="SSHOC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75D89"/>
      </a:accent1>
      <a:accent2>
        <a:srgbClr val="F2983D"/>
      </a:accent2>
      <a:accent3>
        <a:srgbClr val="A5A5A5"/>
      </a:accent3>
      <a:accent4>
        <a:srgbClr val="FFC000"/>
      </a:accent4>
      <a:accent5>
        <a:srgbClr val="4190D2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626</Words>
  <Application>Microsoft Macintosh PowerPoint</Application>
  <PresentationFormat>Breedbeeld</PresentationFormat>
  <Paragraphs>100</Paragraphs>
  <Slides>12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SSHOC Theme</vt:lpstr>
      <vt:lpstr>Discussion meeting </vt:lpstr>
      <vt:lpstr> Content of this Presentation</vt:lpstr>
      <vt:lpstr>PowerPoint-presentatie</vt:lpstr>
      <vt:lpstr> SSHOC task 5.2 Hosting and sharing data repositories </vt:lpstr>
      <vt:lpstr>Partners SSHOC task 5.2</vt:lpstr>
      <vt:lpstr>What is Dataverse?</vt:lpstr>
      <vt:lpstr> The main functionalities we are developing</vt:lpstr>
      <vt:lpstr>Research Data Management (RDM) (1)</vt:lpstr>
      <vt:lpstr>Research Data Management (RDM) (2) </vt:lpstr>
      <vt:lpstr>PowerPoint-presentatie</vt:lpstr>
      <vt:lpstr>Would you like to ‘play’ with dataverse</vt:lpstr>
      <vt:lpstr>Thank you for your attention!  Questions?   marion.wittenberg@dans.knaw.nl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SSHOC Dataverse webinar for DARIAH</dc:title>
  <dc:subject>Dataverse for SSHOC</dc:subject>
  <dc:creator>Marion Wittenberg</dc:creator>
  <cp:keywords/>
  <dc:description/>
  <cp:lastModifiedBy>Marion Wittenberg</cp:lastModifiedBy>
  <cp:revision>25</cp:revision>
  <dcterms:created xsi:type="dcterms:W3CDTF">2018-10-11T08:58:44Z</dcterms:created>
  <dcterms:modified xsi:type="dcterms:W3CDTF">2020-09-28T07:35:39Z</dcterms:modified>
  <cp:category/>
</cp:coreProperties>
</file>